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71" r:id="rId6"/>
    <p:sldId id="260" r:id="rId7"/>
    <p:sldId id="261" r:id="rId8"/>
    <p:sldId id="269" r:id="rId9"/>
    <p:sldId id="270" r:id="rId10"/>
    <p:sldId id="262" r:id="rId11"/>
    <p:sldId id="263"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02C"/>
    <a:srgbClr val="AFAAB9"/>
    <a:srgbClr val="71758A"/>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3447" autoAdjust="0"/>
  </p:normalViewPr>
  <p:slideViewPr>
    <p:cSldViewPr snapToGrid="0">
      <p:cViewPr varScale="1">
        <p:scale>
          <a:sx n="59" d="100"/>
          <a:sy n="59" d="100"/>
        </p:scale>
        <p:origin x="912" y="52"/>
      </p:cViewPr>
      <p:guideLst/>
    </p:cSldViewPr>
  </p:slideViewPr>
  <p:notesTextViewPr>
    <p:cViewPr>
      <p:scale>
        <a:sx n="1" d="1"/>
        <a:sy n="1" d="1"/>
      </p:scale>
      <p:origin x="0" y="0"/>
    </p:cViewPr>
  </p:notesTextViewPr>
  <p:sorterViewPr>
    <p:cViewPr>
      <p:scale>
        <a:sx n="100" d="100"/>
        <a:sy n="100" d="100"/>
      </p:scale>
      <p:origin x="0" y="-29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etha Krishnasamy" userId="760c1f0d-fe0e-4b94-8688-ec356e884c2a" providerId="ADAL" clId="{BBF46CE9-7D75-45D2-86B2-BD3D8F9DB16B}"/>
    <pc:docChg chg="modSld">
      <pc:chgData name="Swetha Krishnasamy" userId="760c1f0d-fe0e-4b94-8688-ec356e884c2a" providerId="ADAL" clId="{BBF46CE9-7D75-45D2-86B2-BD3D8F9DB16B}" dt="2024-08-26T11:58:10.687" v="7" actId="20577"/>
      <pc:docMkLst>
        <pc:docMk/>
      </pc:docMkLst>
      <pc:sldChg chg="modSp mod">
        <pc:chgData name="Swetha Krishnasamy" userId="760c1f0d-fe0e-4b94-8688-ec356e884c2a" providerId="ADAL" clId="{BBF46CE9-7D75-45D2-86B2-BD3D8F9DB16B}" dt="2024-08-26T11:58:10.687" v="7" actId="20577"/>
        <pc:sldMkLst>
          <pc:docMk/>
          <pc:sldMk cId="1952212516" sldId="266"/>
        </pc:sldMkLst>
        <pc:spChg chg="mod">
          <ac:chgData name="Swetha Krishnasamy" userId="760c1f0d-fe0e-4b94-8688-ec356e884c2a" providerId="ADAL" clId="{BBF46CE9-7D75-45D2-86B2-BD3D8F9DB16B}" dt="2024-08-26T11:58:10.687" v="7" actId="20577"/>
          <ac:spMkLst>
            <pc:docMk/>
            <pc:sldMk cId="1952212516" sldId="266"/>
            <ac:spMk id="2" creationId="{1FE6AE8B-D9DA-F17F-A4F4-F75CF0A6D591}"/>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C2544A3-15A8-6276-0EF4-834C72E5CD0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Placeholder 14">
            <a:extLst>
              <a:ext uri="{FF2B5EF4-FFF2-40B4-BE49-F238E27FC236}">
                <a16:creationId xmlns:a16="http://schemas.microsoft.com/office/drawing/2014/main" id="{2E4B68A4-8690-EBA2-0E25-8D52163C045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2667000" y="-2667000"/>
            <a:ext cx="6858000" cy="12192000"/>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26/08/2024</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367314" y="1995047"/>
            <a:ext cx="5457372" cy="1938992"/>
          </a:xfrm>
          <a:prstGeom prst="rect">
            <a:avLst/>
          </a:prstGeom>
          <a:noFill/>
        </p:spPr>
        <p:txBody>
          <a:bodyPr wrap="square">
            <a:spAutoFit/>
          </a:bodyPr>
          <a:lstStyle/>
          <a:p>
            <a:pPr algn="ctr"/>
            <a:r>
              <a:rPr lang="en-US" sz="6000" b="1" dirty="0">
                <a:effectLst/>
                <a:latin typeface="Neue Machina" panose="00000500000000000000" pitchFamily="50" charset="0"/>
                <a:ea typeface="Calibri" panose="020F0502020204030204" pitchFamily="34" charset="0"/>
              </a:rPr>
              <a:t>Capstone</a:t>
            </a:r>
            <a:br>
              <a:rPr lang="en-US" sz="6000" b="1" dirty="0">
                <a:effectLst/>
                <a:latin typeface="Neue Machina" panose="00000500000000000000" pitchFamily="50" charset="0"/>
                <a:ea typeface="Calibri" panose="020F0502020204030204" pitchFamily="34" charset="0"/>
              </a:rPr>
            </a:br>
            <a:r>
              <a:rPr lang="en-US" sz="6000" b="1" dirty="0">
                <a:effectLst/>
                <a:latin typeface="Neue Machina" panose="00000500000000000000" pitchFamily="50" charset="0"/>
                <a:ea typeface="Calibri" panose="020F0502020204030204" pitchFamily="34" charset="0"/>
              </a:rPr>
              <a:t>Project</a:t>
            </a:r>
            <a:endParaRPr lang="en-GB" sz="6000" b="1" dirty="0">
              <a:latin typeface="Neue Machina" panose="00000500000000000000" pitchFamily="50" charset="0"/>
            </a:endParaRPr>
          </a:p>
        </p:txBody>
      </p:sp>
      <p:pic>
        <p:nvPicPr>
          <p:cNvPr id="3" name="Graphic 2">
            <a:extLst>
              <a:ext uri="{FF2B5EF4-FFF2-40B4-BE49-F238E27FC236}">
                <a16:creationId xmlns:a16="http://schemas.microsoft.com/office/drawing/2014/main" id="{C8FE0234-23EC-7806-340E-632A55BD404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2401383" cy="902227"/>
          </a:xfrm>
          <a:prstGeom prst="rect">
            <a:avLst/>
          </a:prstGeom>
        </p:spPr>
      </p:pic>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4D6C4C-5C98-9073-79FB-D0A741C84236}"/>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C0CFD7FB-BF20-EC66-9F7B-A95E73215B53}"/>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Entity-Relationship Diagram</a:t>
            </a:r>
            <a:endParaRPr lang="en-GB" sz="24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744F5327-F834-7C83-D21F-86BBBBB405D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5" name="Straight Connector 4">
            <a:extLst>
              <a:ext uri="{FF2B5EF4-FFF2-40B4-BE49-F238E27FC236}">
                <a16:creationId xmlns:a16="http://schemas.microsoft.com/office/drawing/2014/main" id="{F5DA77FF-97D7-0118-85BE-4E1483DB6EDE}"/>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ADB757B0-16D2-D056-791F-C4954A88A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48" y="1502228"/>
            <a:ext cx="11158303" cy="5355771"/>
          </a:xfrm>
          <a:prstGeom prst="rect">
            <a:avLst/>
          </a:prstGeom>
        </p:spPr>
      </p:pic>
    </p:spTree>
    <p:extLst>
      <p:ext uri="{BB962C8B-B14F-4D97-AF65-F5344CB8AC3E}">
        <p14:creationId xmlns:p14="http://schemas.microsoft.com/office/powerpoint/2010/main" val="2925309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C74AF3-B960-23E5-3A1F-92B53A264E17}"/>
              </a:ext>
            </a:extLst>
          </p:cNvPr>
          <p:cNvSpPr/>
          <p:nvPr/>
        </p:nvSpPr>
        <p:spPr>
          <a:xfrm>
            <a:off x="0" y="0"/>
            <a:ext cx="12192000"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4540FD24-3DA2-C5E6-0DF3-C35FEC9F1972}"/>
              </a:ext>
            </a:extLst>
          </p:cNvPr>
          <p:cNvSpPr txBox="1"/>
          <p:nvPr/>
        </p:nvSpPr>
        <p:spPr>
          <a:xfrm>
            <a:off x="181439" y="872000"/>
            <a:ext cx="8091704" cy="461665"/>
          </a:xfrm>
          <a:prstGeom prst="rect">
            <a:avLst/>
          </a:prstGeom>
          <a:noFill/>
        </p:spPr>
        <p:txBody>
          <a:bodyPr wrap="square">
            <a:spAutoFit/>
          </a:bodyPr>
          <a:lstStyle/>
          <a:p>
            <a:pPr algn="ctr"/>
            <a:r>
              <a:rPr lang="en-IN" sz="2400" b="1" dirty="0">
                <a:solidFill>
                  <a:schemeClr val="bg1"/>
                </a:solidFill>
                <a:latin typeface="Neue Machina" panose="00000500000000000000" pitchFamily="50" charset="0"/>
                <a:ea typeface="Calibri" panose="020F0502020204030204" pitchFamily="34" charset="0"/>
              </a:rPr>
              <a:t>Screenshot of JIRA</a:t>
            </a:r>
            <a:endParaRPr lang="en-GB" sz="2400" b="1" dirty="0">
              <a:solidFill>
                <a:schemeClr val="bg1"/>
              </a:solidFill>
              <a:latin typeface="Neue Machina" panose="00000500000000000000" pitchFamily="50" charset="0"/>
            </a:endParaRPr>
          </a:p>
        </p:txBody>
      </p:sp>
      <p:pic>
        <p:nvPicPr>
          <p:cNvPr id="8" name="Graphic 7">
            <a:extLst>
              <a:ext uri="{FF2B5EF4-FFF2-40B4-BE49-F238E27FC236}">
                <a16:creationId xmlns:a16="http://schemas.microsoft.com/office/drawing/2014/main" id="{B77E1F97-8995-CCFD-FAAB-FE16935CBD2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9" name="Straight Connector 8">
            <a:extLst>
              <a:ext uri="{FF2B5EF4-FFF2-40B4-BE49-F238E27FC236}">
                <a16:creationId xmlns:a16="http://schemas.microsoft.com/office/drawing/2014/main" id="{E49ABCFC-AEA4-FCA7-62F5-F1204AFD904C}"/>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9E15D041-7066-1077-0A5A-FA8D1D6A4153}"/>
              </a:ext>
            </a:extLst>
          </p:cNvPr>
          <p:cNvPicPr>
            <a:picLocks noChangeAspect="1"/>
          </p:cNvPicPr>
          <p:nvPr/>
        </p:nvPicPr>
        <p:blipFill>
          <a:blip r:embed="rId4"/>
          <a:stretch>
            <a:fillRect/>
          </a:stretch>
        </p:blipFill>
        <p:spPr>
          <a:xfrm>
            <a:off x="235126" y="1380778"/>
            <a:ext cx="4053104" cy="3753707"/>
          </a:xfrm>
          <a:prstGeom prst="rect">
            <a:avLst/>
          </a:prstGeom>
        </p:spPr>
      </p:pic>
      <p:pic>
        <p:nvPicPr>
          <p:cNvPr id="6" name="Picture 5">
            <a:extLst>
              <a:ext uri="{FF2B5EF4-FFF2-40B4-BE49-F238E27FC236}">
                <a16:creationId xmlns:a16="http://schemas.microsoft.com/office/drawing/2014/main" id="{C59B1C69-2069-2CA3-1157-C407AA9D5052}"/>
              </a:ext>
            </a:extLst>
          </p:cNvPr>
          <p:cNvPicPr>
            <a:picLocks noChangeAspect="1"/>
          </p:cNvPicPr>
          <p:nvPr/>
        </p:nvPicPr>
        <p:blipFill>
          <a:blip r:embed="rId5"/>
          <a:stretch>
            <a:fillRect/>
          </a:stretch>
        </p:blipFill>
        <p:spPr>
          <a:xfrm>
            <a:off x="4288230" y="1352550"/>
            <a:ext cx="3629532" cy="3810163"/>
          </a:xfrm>
          <a:prstGeom prst="rect">
            <a:avLst/>
          </a:prstGeom>
        </p:spPr>
      </p:pic>
      <p:pic>
        <p:nvPicPr>
          <p:cNvPr id="12" name="Picture 11">
            <a:extLst>
              <a:ext uri="{FF2B5EF4-FFF2-40B4-BE49-F238E27FC236}">
                <a16:creationId xmlns:a16="http://schemas.microsoft.com/office/drawing/2014/main" id="{A202D585-F1E6-7B6D-0E96-FD06BEB976D3}"/>
              </a:ext>
            </a:extLst>
          </p:cNvPr>
          <p:cNvPicPr>
            <a:picLocks noChangeAspect="1"/>
          </p:cNvPicPr>
          <p:nvPr/>
        </p:nvPicPr>
        <p:blipFill>
          <a:blip r:embed="rId6"/>
          <a:stretch>
            <a:fillRect/>
          </a:stretch>
        </p:blipFill>
        <p:spPr>
          <a:xfrm>
            <a:off x="7957457" y="1333665"/>
            <a:ext cx="3934374" cy="3791479"/>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5B1590-8954-6EF1-A6C9-785B3FD80545}"/>
              </a:ext>
            </a:extLst>
          </p:cNvPr>
          <p:cNvSpPr/>
          <p:nvPr/>
        </p:nvSpPr>
        <p:spPr>
          <a:xfrm>
            <a:off x="10346" y="0"/>
            <a:ext cx="12181653" cy="6858000"/>
          </a:xfrm>
          <a:prstGeom prst="rect">
            <a:avLst/>
          </a:prstGeom>
          <a:solidFill>
            <a:srgbClr val="1510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sp>
        <p:nvSpPr>
          <p:cNvPr id="11" name="TextBox 10">
            <a:extLst>
              <a:ext uri="{FF2B5EF4-FFF2-40B4-BE49-F238E27FC236}">
                <a16:creationId xmlns:a16="http://schemas.microsoft.com/office/drawing/2014/main" id="{D138D6ED-DD80-8D48-2960-9D0F1FF02C71}"/>
              </a:ext>
            </a:extLst>
          </p:cNvPr>
          <p:cNvSpPr txBox="1"/>
          <p:nvPr/>
        </p:nvSpPr>
        <p:spPr>
          <a:xfrm>
            <a:off x="181439" y="872000"/>
            <a:ext cx="8091704" cy="461665"/>
          </a:xfrm>
          <a:prstGeom prst="rect">
            <a:avLst/>
          </a:prstGeom>
          <a:noFill/>
        </p:spPr>
        <p:txBody>
          <a:bodyPr wrap="square">
            <a:spAutoFit/>
          </a:bodyPr>
          <a:lstStyle/>
          <a:p>
            <a:r>
              <a:rPr lang="en-IN" sz="2400" b="1" dirty="0">
                <a:solidFill>
                  <a:schemeClr val="bg1"/>
                </a:solidFill>
                <a:effectLst/>
                <a:latin typeface="Neue Machina" panose="00000500000000000000" pitchFamily="50" charset="0"/>
                <a:ea typeface="Calibri" panose="020F0502020204030204" pitchFamily="34" charset="0"/>
              </a:rPr>
              <a:t>Conclusion</a:t>
            </a:r>
            <a:endParaRPr lang="en-GB" sz="2400" b="1" dirty="0">
              <a:solidFill>
                <a:schemeClr val="bg1"/>
              </a:solidFill>
              <a:latin typeface="Neue Machina" panose="00000500000000000000" pitchFamily="50" charset="0"/>
            </a:endParaRPr>
          </a:p>
        </p:txBody>
      </p:sp>
      <p:pic>
        <p:nvPicPr>
          <p:cNvPr id="12" name="Graphic 11">
            <a:extLst>
              <a:ext uri="{FF2B5EF4-FFF2-40B4-BE49-F238E27FC236}">
                <a16:creationId xmlns:a16="http://schemas.microsoft.com/office/drawing/2014/main" id="{48AA73DC-DF05-BBA1-E636-5FF6B7C59E9C}"/>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13" name="Straight Connector 12">
            <a:extLst>
              <a:ext uri="{FF2B5EF4-FFF2-40B4-BE49-F238E27FC236}">
                <a16:creationId xmlns:a16="http://schemas.microsoft.com/office/drawing/2014/main" id="{CB947997-3F77-2664-A078-8CEB6B267A95}"/>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1FE6AE8B-D9DA-F17F-A4F4-F75CF0A6D591}"/>
              </a:ext>
            </a:extLst>
          </p:cNvPr>
          <p:cNvSpPr txBox="1"/>
          <p:nvPr/>
        </p:nvSpPr>
        <p:spPr>
          <a:xfrm>
            <a:off x="323850" y="1839686"/>
            <a:ext cx="1095375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The Air Transport System (ATS) project provides a scalable and secure platform for managing airport operations, aircraft details, and passenger bookings using a microservices architecture with Spring Boot. </a:t>
            </a:r>
          </a:p>
          <a:p>
            <a:pPr marL="342900" indent="-342900">
              <a:buFont typeface="Arial" panose="020B0604020202020204" pitchFamily="34" charset="0"/>
              <a:buChar char="•"/>
            </a:pPr>
            <a:r>
              <a:rPr lang="en-US" sz="2400" dirty="0">
                <a:solidFill>
                  <a:schemeClr val="bg1"/>
                </a:solidFill>
              </a:rPr>
              <a:t>It streamlines processes, minimizes errors, and enhances the user experience, leading to improved operational efficiency, increased security, and higher customer satisfaction. </a:t>
            </a:r>
          </a:p>
          <a:p>
            <a:pPr marL="342900" indent="-342900">
              <a:buFont typeface="Arial" panose="020B0604020202020204" pitchFamily="34" charset="0"/>
              <a:buChar char="•"/>
            </a:pPr>
            <a:r>
              <a:rPr lang="en-US" sz="2400" dirty="0">
                <a:solidFill>
                  <a:schemeClr val="bg1"/>
                </a:solidFill>
              </a:rPr>
              <a:t>ATS demonstrates the impact of advanced technology and best practices in software design on modernizing air transport management and driving future innovations in the aviation industry.</a:t>
            </a:r>
          </a:p>
        </p:txBody>
      </p:sp>
    </p:spTree>
    <p:extLst>
      <p:ext uri="{BB962C8B-B14F-4D97-AF65-F5344CB8AC3E}">
        <p14:creationId xmlns:p14="http://schemas.microsoft.com/office/powerpoint/2010/main" val="195221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1" y="2028617"/>
            <a:ext cx="5505450" cy="2800767"/>
          </a:xfrm>
          <a:prstGeom prst="rect">
            <a:avLst/>
          </a:prstGeom>
          <a:noFill/>
        </p:spPr>
        <p:txBody>
          <a:bodyPr wrap="square">
            <a:spAutoFit/>
          </a:bodyPr>
          <a:lstStyle/>
          <a:p>
            <a:pPr algn="ctr"/>
            <a:r>
              <a:rPr lang="en-IN" sz="8800" b="1" dirty="0">
                <a:solidFill>
                  <a:schemeClr val="bg1"/>
                </a:solidFill>
                <a:effectLst/>
                <a:latin typeface="Neue Machina" panose="00000500000000000000" pitchFamily="50" charset="0"/>
                <a:ea typeface="Calibri" panose="020F0502020204030204" pitchFamily="34" charset="0"/>
              </a:rPr>
              <a:t>Thank You</a:t>
            </a:r>
            <a:endParaRPr lang="en-GB" sz="11500" b="1" dirty="0">
              <a:solidFill>
                <a:schemeClr val="bg1"/>
              </a:solidFill>
              <a:latin typeface="Neue Machina" panose="00000500000000000000" pitchFamily="50" charset="0"/>
            </a:endParaRPr>
          </a:p>
        </p:txBody>
      </p:sp>
      <p:pic>
        <p:nvPicPr>
          <p:cNvPr id="4" name="Graphic 3">
            <a:extLst>
              <a:ext uri="{FF2B5EF4-FFF2-40B4-BE49-F238E27FC236}">
                <a16:creationId xmlns:a16="http://schemas.microsoft.com/office/drawing/2014/main" id="{3F09ED73-5AFE-1A76-96F6-922011A624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90623" y="0"/>
            <a:ext cx="2401377" cy="902226"/>
          </a:xfrm>
          <a:prstGeom prst="rect">
            <a:avLst/>
          </a:prstGeom>
        </p:spPr>
      </p:pic>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323850" y="465316"/>
            <a:ext cx="4880597" cy="461665"/>
          </a:xfrm>
          <a:prstGeom prst="rect">
            <a:avLst/>
          </a:prstGeom>
          <a:noFill/>
        </p:spPr>
        <p:txBody>
          <a:bodyPr wrap="square">
            <a:spAutoFit/>
          </a:bodyPr>
          <a:lstStyle/>
          <a:p>
            <a:r>
              <a:rPr lang="en-IN" sz="2400" b="1" dirty="0">
                <a:effectLst/>
                <a:latin typeface="Neue Machina" panose="00000500000000000000" pitchFamily="50" charset="0"/>
                <a:ea typeface="Calibri" panose="020F0502020204030204" pitchFamily="34" charset="0"/>
              </a:rPr>
              <a:t>Personal BACKGROUND</a:t>
            </a:r>
            <a:endParaRPr lang="en-GB" sz="2400" b="1" dirty="0">
              <a:latin typeface="Neue Machina" panose="00000500000000000000" pitchFamily="50"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23850" y="940013"/>
            <a:ext cx="7865692" cy="369332"/>
          </a:xfrm>
          <a:prstGeom prst="rect">
            <a:avLst/>
          </a:prstGeom>
          <a:noFill/>
        </p:spPr>
        <p:txBody>
          <a:bodyPr wrap="square">
            <a:spAutoFit/>
          </a:bodyPr>
          <a:lstStyle/>
          <a:p>
            <a:r>
              <a:rPr lang="en-IN" sz="1800" dirty="0">
                <a:effectLst/>
                <a:latin typeface="Neue Machina" panose="00000500000000000000" pitchFamily="50" charset="0"/>
                <a:ea typeface="Calibri" panose="020F0502020204030204" pitchFamily="34" charset="0"/>
              </a:rPr>
              <a:t>(Name, Past Experience, Qualification, Career Summary)</a:t>
            </a:r>
            <a:endParaRPr lang="en-GB" dirty="0">
              <a:latin typeface="Neue Machina" panose="00000500000000000000" pitchFamily="50"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373574" y="1765524"/>
            <a:ext cx="342626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Name : </a:t>
            </a:r>
            <a:r>
              <a:rPr lang="en-IN" dirty="0">
                <a:latin typeface="Neue Machina" panose="00000500000000000000" pitchFamily="50" charset="0"/>
                <a:ea typeface="Calibri" panose="020F0502020204030204" pitchFamily="34" charset="0"/>
              </a:rPr>
              <a:t>Swetha K</a:t>
            </a:r>
          </a:p>
        </p:txBody>
      </p:sp>
      <p:sp>
        <p:nvSpPr>
          <p:cNvPr id="5" name="TextBox 4">
            <a:extLst>
              <a:ext uri="{FF2B5EF4-FFF2-40B4-BE49-F238E27FC236}">
                <a16:creationId xmlns:a16="http://schemas.microsoft.com/office/drawing/2014/main" id="{F86A3C17-90A3-F93F-5D84-D3D378E1ACB2}"/>
              </a:ext>
            </a:extLst>
          </p:cNvPr>
          <p:cNvSpPr txBox="1"/>
          <p:nvPr/>
        </p:nvSpPr>
        <p:spPr>
          <a:xfrm>
            <a:off x="373574" y="2606592"/>
            <a:ext cx="2413169"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Past Experience : </a:t>
            </a:r>
            <a:r>
              <a:rPr lang="en-IN" sz="1800" dirty="0">
                <a:effectLst/>
                <a:latin typeface="Neue Machina" panose="00000500000000000000" pitchFamily="50" charset="0"/>
                <a:ea typeface="Calibri" panose="020F0502020204030204" pitchFamily="34" charset="0"/>
              </a:rPr>
              <a:t>NA</a:t>
            </a:r>
            <a:endParaRPr lang="en-GB" dirty="0">
              <a:latin typeface="Neue Machina" panose="00000500000000000000" pitchFamily="50"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373574" y="3447660"/>
            <a:ext cx="5580186"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Qualification : BE – Computer Science And Engineering</a:t>
            </a:r>
            <a:endParaRPr lang="en-GB" dirty="0">
              <a:latin typeface="Neue Machina" panose="00000500000000000000" pitchFamily="50" charset="0"/>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323850" y="4252633"/>
            <a:ext cx="6859339" cy="1477328"/>
          </a:xfrm>
          <a:prstGeom prst="rect">
            <a:avLst/>
          </a:prstGeom>
          <a:noFill/>
        </p:spPr>
        <p:txBody>
          <a:bodyPr wrap="square">
            <a:spAutoFit/>
          </a:bodyPr>
          <a:lstStyle/>
          <a:p>
            <a:r>
              <a:rPr lang="en-US" sz="1800" b="1" dirty="0">
                <a:effectLst/>
                <a:latin typeface="Neue Machina" panose="00000500000000000000" pitchFamily="50" charset="0"/>
                <a:ea typeface="Calibri" panose="020F0502020204030204" pitchFamily="34" charset="0"/>
              </a:rPr>
              <a:t>Career Summary:</a:t>
            </a:r>
          </a:p>
          <a:p>
            <a:r>
              <a:rPr lang="en-US" sz="1800" dirty="0">
                <a:effectLst/>
                <a:latin typeface="Neue Machina" panose="00000500000000000000" pitchFamily="50" charset="0"/>
                <a:ea typeface="Calibri" panose="020F0502020204030204" pitchFamily="34" charset="0"/>
              </a:rPr>
              <a:t>I ‘m Backend Developer with a solid software development background. I am skilled in Java, quick to pick up new technologies, and work well in team settings. I am committed to learning continuously and improving my skills to contribute effectively to any project or organization.</a:t>
            </a:r>
          </a:p>
        </p:txBody>
      </p:sp>
      <p:grpSp>
        <p:nvGrpSpPr>
          <p:cNvPr id="14" name="Group 13">
            <a:extLst>
              <a:ext uri="{FF2B5EF4-FFF2-40B4-BE49-F238E27FC236}">
                <a16:creationId xmlns:a16="http://schemas.microsoft.com/office/drawing/2014/main" id="{9EBA3E50-760C-4B48-105E-E945156BB4B8}"/>
              </a:ext>
            </a:extLst>
          </p:cNvPr>
          <p:cNvGrpSpPr/>
          <p:nvPr/>
        </p:nvGrpSpPr>
        <p:grpSpPr>
          <a:xfrm>
            <a:off x="9574540"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Content Placeholder 7" descr="A shadow of a person holding a piece of paper&#10;&#10;Description automatically generated with medium confidence">
            <a:extLst>
              <a:ext uri="{FF2B5EF4-FFF2-40B4-BE49-F238E27FC236}">
                <a16:creationId xmlns:a16="http://schemas.microsoft.com/office/drawing/2014/main" id="{DC448513-01ED-D953-1310-6C67CD532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854" r="21746"/>
          <a:stretch/>
        </p:blipFill>
        <p:spPr>
          <a:xfrm>
            <a:off x="7556763" y="0"/>
            <a:ext cx="4635237" cy="68580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2" name="Graphic 11">
            <a:extLst>
              <a:ext uri="{FF2B5EF4-FFF2-40B4-BE49-F238E27FC236}">
                <a16:creationId xmlns:a16="http://schemas.microsoft.com/office/drawing/2014/main" id="{2E060AA3-7941-8126-2364-D4ADA04CFD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790623" y="0"/>
            <a:ext cx="2401377" cy="902226"/>
          </a:xfrm>
          <a:prstGeom prst="rect">
            <a:avLst/>
          </a:prstGeom>
        </p:spPr>
      </p:pic>
      <p:sp>
        <p:nvSpPr>
          <p:cNvPr id="19" name="Rectangle 18">
            <a:extLst>
              <a:ext uri="{FF2B5EF4-FFF2-40B4-BE49-F238E27FC236}">
                <a16:creationId xmlns:a16="http://schemas.microsoft.com/office/drawing/2014/main" id="{E693E662-DEF3-AC26-DAC6-B46F4CFDCDCC}"/>
              </a:ext>
            </a:extLst>
          </p:cNvPr>
          <p:cNvSpPr/>
          <p:nvPr/>
        </p:nvSpPr>
        <p:spPr>
          <a:xfrm>
            <a:off x="4740604" y="-930885"/>
            <a:ext cx="513567" cy="513567"/>
          </a:xfrm>
          <a:prstGeom prst="rect">
            <a:avLst/>
          </a:prstGeom>
          <a:solidFill>
            <a:srgbClr val="71758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0" name="Straight Connector 19">
            <a:extLst>
              <a:ext uri="{FF2B5EF4-FFF2-40B4-BE49-F238E27FC236}">
                <a16:creationId xmlns:a16="http://schemas.microsoft.com/office/drawing/2014/main" id="{927653B8-8986-53CB-65C9-A4869AC3732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A picture containing grate&#10;&#10;Description automatically generated">
            <a:extLst>
              <a:ext uri="{FF2B5EF4-FFF2-40B4-BE49-F238E27FC236}">
                <a16:creationId xmlns:a16="http://schemas.microsoft.com/office/drawing/2014/main" id="{37D42EBD-34CB-B25E-42E2-257C43629CB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9330" r="16904"/>
          <a:stretch/>
        </p:blipFill>
        <p:spPr>
          <a:xfrm>
            <a:off x="7695292" y="0"/>
            <a:ext cx="4496708" cy="6858000"/>
          </a:xfrm>
          <a:prstGeom prst="rect">
            <a:avLst/>
          </a:prstGeom>
        </p:spPr>
      </p:pic>
      <p:pic>
        <p:nvPicPr>
          <p:cNvPr id="13" name="Graphic 12">
            <a:extLst>
              <a:ext uri="{FF2B5EF4-FFF2-40B4-BE49-F238E27FC236}">
                <a16:creationId xmlns:a16="http://schemas.microsoft.com/office/drawing/2014/main" id="{D9FC0F81-B480-D9C4-934C-7D63DE92E09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sp>
        <p:nvSpPr>
          <p:cNvPr id="6" name="TextBox 5">
            <a:extLst>
              <a:ext uri="{FF2B5EF4-FFF2-40B4-BE49-F238E27FC236}">
                <a16:creationId xmlns:a16="http://schemas.microsoft.com/office/drawing/2014/main" id="{0D730E22-84C3-33DE-6F74-CB73EF6B951D}"/>
              </a:ext>
            </a:extLst>
          </p:cNvPr>
          <p:cNvSpPr txBox="1"/>
          <p:nvPr/>
        </p:nvSpPr>
        <p:spPr>
          <a:xfrm>
            <a:off x="330200" y="898276"/>
            <a:ext cx="7037614" cy="369332"/>
          </a:xfrm>
          <a:prstGeom prst="rect">
            <a:avLst/>
          </a:prstGeom>
          <a:noFill/>
        </p:spPr>
        <p:txBody>
          <a:bodyPr wrap="square">
            <a:spAutoFit/>
          </a:bodyPr>
          <a:lstStyle/>
          <a:p>
            <a:r>
              <a:rPr lang="en-IN" sz="1800" b="1" dirty="0">
                <a:effectLst/>
                <a:latin typeface="Neue Machina" panose="00000500000000000000" pitchFamily="50" charset="0"/>
                <a:ea typeface="Calibri" panose="020F0502020204030204" pitchFamily="34" charset="0"/>
              </a:rPr>
              <a:t>Key Takeaways/Learnings from the Program (HTD)</a:t>
            </a:r>
            <a:endParaRPr lang="en-GB" sz="1800" b="1" dirty="0">
              <a:latin typeface="Neue Machina" panose="00000500000000000000" pitchFamily="50" charset="0"/>
            </a:endParaRPr>
          </a:p>
        </p:txBody>
      </p:sp>
      <p:cxnSp>
        <p:nvCxnSpPr>
          <p:cNvPr id="18" name="Straight Connector 17">
            <a:extLst>
              <a:ext uri="{FF2B5EF4-FFF2-40B4-BE49-F238E27FC236}">
                <a16:creationId xmlns:a16="http://schemas.microsoft.com/office/drawing/2014/main" id="{CCF4FCA6-FB82-1914-FF20-DF179A378A62}"/>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A1548DC-84A3-466D-121D-1A87ED2AAE67}"/>
              </a:ext>
            </a:extLst>
          </p:cNvPr>
          <p:cNvSpPr txBox="1"/>
          <p:nvPr/>
        </p:nvSpPr>
        <p:spPr>
          <a:xfrm>
            <a:off x="330200" y="1437493"/>
            <a:ext cx="6941457" cy="6432530"/>
          </a:xfrm>
          <a:prstGeom prst="rect">
            <a:avLst/>
          </a:prstGeom>
          <a:noFill/>
        </p:spPr>
        <p:txBody>
          <a:bodyPr wrap="square" rtlCol="0">
            <a:spAutoFit/>
          </a:bodyPr>
          <a:lstStyle/>
          <a:p>
            <a:r>
              <a:rPr lang="en-US" sz="2400" b="1" dirty="0"/>
              <a:t>Key Learnings</a:t>
            </a:r>
          </a:p>
          <a:p>
            <a:endParaRPr lang="en-US" sz="2400" b="1" dirty="0"/>
          </a:p>
          <a:p>
            <a:pPr marL="342900" indent="-342900">
              <a:buFont typeface="Arial" panose="020B0604020202020204" pitchFamily="34" charset="0"/>
              <a:buChar char="•"/>
            </a:pPr>
            <a:r>
              <a:rPr lang="en-US" sz="2000" b="1" dirty="0"/>
              <a:t>Spring Boot</a:t>
            </a:r>
            <a:r>
              <a:rPr lang="en-US" sz="2000" dirty="0"/>
              <a:t>: Developed microservices and used Spring Data JPA for ORM.</a:t>
            </a:r>
          </a:p>
          <a:p>
            <a:pPr marL="342900" indent="-342900">
              <a:buFont typeface="Arial" panose="020B0604020202020204" pitchFamily="34" charset="0"/>
              <a:buChar char="•"/>
            </a:pPr>
            <a:r>
              <a:rPr lang="en-US" sz="2000" b="1" dirty="0"/>
              <a:t>Core &amp; Advanced Java</a:t>
            </a:r>
            <a:r>
              <a:rPr lang="en-US" sz="2000" dirty="0"/>
              <a:t>: Strengthened understanding and implementation of Java programming.</a:t>
            </a:r>
          </a:p>
          <a:p>
            <a:pPr marL="342900" indent="-342900">
              <a:buFont typeface="Arial" panose="020B0604020202020204" pitchFamily="34" charset="0"/>
              <a:buChar char="•"/>
            </a:pPr>
            <a:r>
              <a:rPr lang="en-US" sz="2000" b="1" dirty="0"/>
              <a:t>AWS Integration:</a:t>
            </a:r>
            <a:r>
              <a:rPr lang="en-US" sz="2000" dirty="0"/>
              <a:t> Deployed services on AWS EC2 and managed service discovery with Eureka.</a:t>
            </a:r>
          </a:p>
          <a:p>
            <a:pPr marL="342900" indent="-342900">
              <a:buFont typeface="Arial" panose="020B0604020202020204" pitchFamily="34" charset="0"/>
              <a:buChar char="•"/>
            </a:pPr>
            <a:r>
              <a:rPr lang="en-US" sz="2000" b="1" dirty="0"/>
              <a:t>Feign Client:</a:t>
            </a:r>
            <a:r>
              <a:rPr lang="en-US" sz="2000" dirty="0"/>
              <a:t> Created declarative HTTP clients for inter-service communication.</a:t>
            </a:r>
          </a:p>
          <a:p>
            <a:pPr marL="342900" indent="-342900">
              <a:buFont typeface="Arial" panose="020B0604020202020204" pitchFamily="34" charset="0"/>
              <a:buChar char="•"/>
            </a:pPr>
            <a:r>
              <a:rPr lang="en-US" sz="2000" b="1" dirty="0"/>
              <a:t>Testing &amp; QA:</a:t>
            </a:r>
            <a:r>
              <a:rPr lang="en-US" sz="2000" dirty="0"/>
              <a:t> Conducted API testing with Postman, wrote unit tests with JUnit, and ensured code quality with Sonar-Lint.</a:t>
            </a:r>
          </a:p>
          <a:p>
            <a:endParaRPr lang="en-US" dirty="0"/>
          </a:p>
          <a:p>
            <a:endParaRPr lang="en-US" dirty="0"/>
          </a:p>
          <a:p>
            <a:endParaRPr lang="en-US" dirty="0"/>
          </a:p>
          <a:p>
            <a:endParaRPr lang="en-US" b="1"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8FE7418-EED9-BCC2-AFBF-6E2E85F06268}"/>
              </a:ext>
            </a:extLst>
          </p:cNvPr>
          <p:cNvSpPr txBox="1"/>
          <p:nvPr/>
        </p:nvSpPr>
        <p:spPr>
          <a:xfrm>
            <a:off x="323850" y="1601252"/>
            <a:ext cx="7275830" cy="4862870"/>
          </a:xfrm>
          <a:prstGeom prst="rect">
            <a:avLst/>
          </a:prstGeom>
          <a:noFill/>
        </p:spPr>
        <p:txBody>
          <a:bodyPr wrap="square" rtlCol="0">
            <a:spAutoFit/>
          </a:bodyPr>
          <a:lstStyle/>
          <a:p>
            <a:r>
              <a:rPr lang="en-US" sz="2000" b="1" dirty="0"/>
              <a:t>Overview:</a:t>
            </a:r>
          </a:p>
          <a:p>
            <a:r>
              <a:rPr lang="en-US" dirty="0"/>
              <a:t>                    Airplane Booking System needs an efficient system to handle airport operations, aircraft details, and passenger bookings. Current systems are often disconnected and rely on manual processes, causing inefficiencies, errors, and security concerns. This makes it difficult for administrators to keep things running smoothly, impacting overall performance and customer satisfaction.</a:t>
            </a:r>
          </a:p>
          <a:p>
            <a:endParaRPr lang="en-US" dirty="0"/>
          </a:p>
          <a:p>
            <a:r>
              <a:rPr lang="en-US" sz="2000" b="1" dirty="0"/>
              <a:t>Challenges:</a:t>
            </a:r>
          </a:p>
          <a:p>
            <a:pPr marL="285750" indent="-285750">
              <a:buFont typeface="Arial" panose="020B0604020202020204" pitchFamily="34" charset="0"/>
              <a:buChar char="•"/>
            </a:pPr>
            <a:r>
              <a:rPr lang="en-US" dirty="0"/>
              <a:t>Managing detailed information for airports, planes, and bookings with precision.</a:t>
            </a:r>
          </a:p>
          <a:p>
            <a:pPr marL="285750" indent="-285750">
              <a:buFont typeface="Arial" panose="020B0604020202020204" pitchFamily="34" charset="0"/>
              <a:buChar char="•"/>
            </a:pPr>
            <a:r>
              <a:rPr lang="en-US" dirty="0"/>
              <a:t>Relying on manual work leads to delays and mistakes.</a:t>
            </a:r>
          </a:p>
          <a:p>
            <a:pPr marL="285750" indent="-285750">
              <a:buFont typeface="Arial" panose="020B0604020202020204" pitchFamily="34" charset="0"/>
              <a:buChar char="•"/>
            </a:pPr>
            <a:r>
              <a:rPr lang="en-US" dirty="0"/>
              <a:t>Ensuring the protection of sensitive data and secure access for administrators.</a:t>
            </a:r>
          </a:p>
          <a:p>
            <a:pPr marL="285750" indent="-285750">
              <a:buFont typeface="Arial" panose="020B0604020202020204" pitchFamily="34" charset="0"/>
              <a:buChar char="•"/>
            </a:pPr>
            <a:r>
              <a:rPr lang="en-US" dirty="0"/>
              <a:t>The system needs to grow with increasing data and user demands.</a:t>
            </a:r>
          </a:p>
          <a:p>
            <a:pPr marL="285750" indent="-285750">
              <a:buFont typeface="Arial" panose="020B0604020202020204" pitchFamily="34" charset="0"/>
              <a:buChar char="•"/>
            </a:pPr>
            <a:r>
              <a:rPr lang="en-US" dirty="0"/>
              <a:t>Problems in connecting different services for smooth operation.</a:t>
            </a:r>
          </a:p>
          <a:p>
            <a:endParaRPr lang="en-US" dirty="0"/>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323850" y="902226"/>
            <a:ext cx="5673153" cy="369332"/>
          </a:xfrm>
          <a:prstGeom prst="rect">
            <a:avLst/>
          </a:prstGeom>
          <a:noFill/>
        </p:spPr>
        <p:txBody>
          <a:bodyPr wrap="square">
            <a:spAutoFit/>
          </a:bodyPr>
          <a:lstStyle/>
          <a:p>
            <a:r>
              <a:rPr lang="en-IN" b="1" dirty="0">
                <a:effectLst/>
                <a:latin typeface="Neue Machina" panose="00000500000000000000" pitchFamily="50" charset="0"/>
                <a:ea typeface="Calibri" panose="020F0502020204030204" pitchFamily="34" charset="0"/>
                <a:cs typeface="Segoe UI" panose="020B0502040204020203" pitchFamily="34" charset="0"/>
              </a:rPr>
              <a:t>Problem Statement of the Capstone Project</a:t>
            </a:r>
            <a:endParaRPr lang="en-GB" b="1" dirty="0">
              <a:latin typeface="Neue Machina" panose="00000500000000000000" pitchFamily="50" charset="0"/>
              <a:cs typeface="Segoe UI" panose="020B0502040204020203" pitchFamily="34" charset="0"/>
            </a:endParaRPr>
          </a:p>
        </p:txBody>
      </p:sp>
      <p:pic>
        <p:nvPicPr>
          <p:cNvPr id="4" name="Graphic 3">
            <a:extLst>
              <a:ext uri="{FF2B5EF4-FFF2-40B4-BE49-F238E27FC236}">
                <a16:creationId xmlns:a16="http://schemas.microsoft.com/office/drawing/2014/main" id="{42BCFCB1-DC7D-6574-5BB6-98A1F9330D8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pic>
        <p:nvPicPr>
          <p:cNvPr id="5" name="Content Placeholder 10" descr="A picture containing outdoor, jumping, air&#10;&#10;Description automatically generated">
            <a:extLst>
              <a:ext uri="{FF2B5EF4-FFF2-40B4-BE49-F238E27FC236}">
                <a16:creationId xmlns:a16="http://schemas.microsoft.com/office/drawing/2014/main" id="{14B84D51-9BF9-004F-8C43-384ACE5D68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89" r="17942"/>
          <a:stretch/>
        </p:blipFill>
        <p:spPr>
          <a:xfrm>
            <a:off x="7705639" y="1"/>
            <a:ext cx="4486361" cy="6858000"/>
          </a:xfrm>
          <a:prstGeom prst="rect">
            <a:avLst/>
          </a:prstGeom>
        </p:spPr>
      </p:pic>
      <p:cxnSp>
        <p:nvCxnSpPr>
          <p:cNvPr id="7" name="Straight Connector 6">
            <a:extLst>
              <a:ext uri="{FF2B5EF4-FFF2-40B4-BE49-F238E27FC236}">
                <a16:creationId xmlns:a16="http://schemas.microsoft.com/office/drawing/2014/main" id="{D891974B-0397-ACC8-37B6-992E943C7B33}"/>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38FE7418-EED9-BCC2-AFBF-6E2E85F06268}"/>
              </a:ext>
            </a:extLst>
          </p:cNvPr>
          <p:cNvSpPr txBox="1"/>
          <p:nvPr/>
        </p:nvSpPr>
        <p:spPr>
          <a:xfrm>
            <a:off x="306133" y="1707852"/>
            <a:ext cx="7275830" cy="4801314"/>
          </a:xfrm>
          <a:prstGeom prst="rect">
            <a:avLst/>
          </a:prstGeom>
          <a:noFill/>
        </p:spPr>
        <p:txBody>
          <a:bodyPr wrap="square" rtlCol="0">
            <a:spAutoFit/>
          </a:bodyPr>
          <a:lstStyle/>
          <a:p>
            <a:r>
              <a:rPr lang="en-US" b="1" dirty="0"/>
              <a:t>Objective:</a:t>
            </a:r>
          </a:p>
          <a:p>
            <a:r>
              <a:rPr lang="en-US" dirty="0"/>
              <a:t>Develop a secure, scalable Air Transport System (ATS) using microservices with Spring Boot and AWS to improve the management of airports, planes, and bookings.</a:t>
            </a:r>
          </a:p>
          <a:p>
            <a:endParaRPr lang="en-US" dirty="0"/>
          </a:p>
          <a:p>
            <a:r>
              <a:rPr lang="en-US" b="1" dirty="0"/>
              <a:t>Key Features:</a:t>
            </a:r>
          </a:p>
          <a:p>
            <a:endParaRPr lang="en-US" dirty="0"/>
          </a:p>
          <a:p>
            <a:r>
              <a:rPr lang="en-US" b="1" dirty="0"/>
              <a:t>Centralized Platform: </a:t>
            </a:r>
            <a:r>
              <a:rPr lang="en-US" dirty="0"/>
              <a:t>Unified management of airports, planes, and bookings.</a:t>
            </a:r>
          </a:p>
          <a:p>
            <a:r>
              <a:rPr lang="en-US" b="1" dirty="0"/>
              <a:t>Automated Processes: </a:t>
            </a:r>
            <a:r>
              <a:rPr lang="en-US" dirty="0"/>
              <a:t>Auto-generation of IDs to reduce errors.</a:t>
            </a:r>
          </a:p>
          <a:p>
            <a:r>
              <a:rPr lang="en-US" b="1" dirty="0"/>
              <a:t>Strong Security: </a:t>
            </a:r>
            <a:r>
              <a:rPr lang="en-US" dirty="0"/>
              <a:t>Enhanced security measures for data protection.</a:t>
            </a:r>
          </a:p>
          <a:p>
            <a:r>
              <a:rPr lang="en-US" b="1" dirty="0"/>
              <a:t>Scalable Architecture: </a:t>
            </a:r>
            <a:r>
              <a:rPr lang="en-US" dirty="0"/>
              <a:t>Microservices with AWS for flexibility and scalability.</a:t>
            </a:r>
          </a:p>
          <a:p>
            <a:r>
              <a:rPr lang="en-US" b="1" dirty="0"/>
              <a:t>User-Friendly Interface: </a:t>
            </a:r>
            <a:r>
              <a:rPr lang="en-US" dirty="0"/>
              <a:t>Easy-to-use interface for efficient management.</a:t>
            </a:r>
          </a:p>
          <a:p>
            <a:r>
              <a:rPr lang="en-US" b="1" dirty="0"/>
              <a:t>Outcome:</a:t>
            </a:r>
          </a:p>
          <a:p>
            <a:r>
              <a:rPr lang="en-US" dirty="0"/>
              <a:t>The ATS will streamline operations, reduce errors, enhance security, and improve efficiency, leading to better service quality and customer satisfaction.</a:t>
            </a:r>
          </a:p>
        </p:txBody>
      </p:sp>
    </p:spTree>
    <p:extLst>
      <p:ext uri="{BB962C8B-B14F-4D97-AF65-F5344CB8AC3E}">
        <p14:creationId xmlns:p14="http://schemas.microsoft.com/office/powerpoint/2010/main" val="4062637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1421C8-8710-4BD4-4F97-DBEBDC45F2E5}"/>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670B435F-8BC0-8A7B-6294-85CE9B84AFC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4" name="Straight Connector 3">
            <a:extLst>
              <a:ext uri="{FF2B5EF4-FFF2-40B4-BE49-F238E27FC236}">
                <a16:creationId xmlns:a16="http://schemas.microsoft.com/office/drawing/2014/main" id="{822FF82F-5501-977F-6AAC-5D63218C99A4}"/>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 shot of a computer program">
            <a:extLst>
              <a:ext uri="{FF2B5EF4-FFF2-40B4-BE49-F238E27FC236}">
                <a16:creationId xmlns:a16="http://schemas.microsoft.com/office/drawing/2014/main" id="{B16FF0DA-77BC-849B-2BDD-6D5891752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850" y="1560459"/>
            <a:ext cx="9653270" cy="5095405"/>
          </a:xfrm>
          <a:prstGeom prst="rect">
            <a:avLst/>
          </a:prstGeom>
        </p:spPr>
      </p:pic>
      <p:sp>
        <p:nvSpPr>
          <p:cNvPr id="6" name="TextBox 5">
            <a:extLst>
              <a:ext uri="{FF2B5EF4-FFF2-40B4-BE49-F238E27FC236}">
                <a16:creationId xmlns:a16="http://schemas.microsoft.com/office/drawing/2014/main" id="{A12DB8EB-FEC5-5202-E1DA-BE3E1B79E1CF}"/>
              </a:ext>
            </a:extLst>
          </p:cNvPr>
          <p:cNvSpPr txBox="1"/>
          <p:nvPr/>
        </p:nvSpPr>
        <p:spPr>
          <a:xfrm>
            <a:off x="2294164" y="740228"/>
            <a:ext cx="6305550" cy="523220"/>
          </a:xfrm>
          <a:prstGeom prst="rect">
            <a:avLst/>
          </a:prstGeom>
          <a:noFill/>
        </p:spPr>
        <p:txBody>
          <a:bodyPr wrap="square" rtlCol="0">
            <a:spAutoFit/>
          </a:bodyPr>
          <a:lstStyle/>
          <a:p>
            <a:r>
              <a:rPr lang="en-US" sz="2800" b="1" dirty="0">
                <a:solidFill>
                  <a:schemeClr val="bg1"/>
                </a:solidFill>
              </a:rPr>
              <a:t>Screenshot of Login Micro-Service</a:t>
            </a:r>
          </a:p>
        </p:txBody>
      </p:sp>
    </p:spTree>
    <p:extLst>
      <p:ext uri="{BB962C8B-B14F-4D97-AF65-F5344CB8AC3E}">
        <p14:creationId xmlns:p14="http://schemas.microsoft.com/office/powerpoint/2010/main" val="149034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A58CAEF-7789-12A7-03CB-61B59902F59C}"/>
              </a:ext>
            </a:extLst>
          </p:cNvPr>
          <p:cNvSpPr/>
          <p:nvPr/>
        </p:nvSpPr>
        <p:spPr>
          <a:xfrm>
            <a:off x="0" y="0"/>
            <a:ext cx="12192000" cy="6858000"/>
          </a:xfrm>
          <a:prstGeom prst="rect">
            <a:avLst/>
          </a:prstGeom>
          <a:solidFill>
            <a:srgbClr val="1510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DFE07ED2-FAB3-CE97-B1F9-0F4CCC4E955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7" name="Straight Connector 6">
            <a:extLst>
              <a:ext uri="{FF2B5EF4-FFF2-40B4-BE49-F238E27FC236}">
                <a16:creationId xmlns:a16="http://schemas.microsoft.com/office/drawing/2014/main" id="{231B970E-992F-42D0-4FC1-CB5C276E94F2}"/>
              </a:ext>
            </a:extLst>
          </p:cNvPr>
          <p:cNvCxnSpPr/>
          <p:nvPr/>
        </p:nvCxnSpPr>
        <p:spPr>
          <a:xfrm>
            <a:off x="323850" y="1352550"/>
            <a:ext cx="630555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2" name="Picture 1" descr="A screenshot of a computer program&#10;&#10;Description automatically generated">
            <a:extLst>
              <a:ext uri="{FF2B5EF4-FFF2-40B4-BE49-F238E27FC236}">
                <a16:creationId xmlns:a16="http://schemas.microsoft.com/office/drawing/2014/main" id="{79CCA836-F1E7-6532-323B-9DBB9C56F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00" y="1442719"/>
            <a:ext cx="10779760" cy="5252720"/>
          </a:xfrm>
          <a:prstGeom prst="rect">
            <a:avLst/>
          </a:prstGeom>
        </p:spPr>
      </p:pic>
      <p:sp>
        <p:nvSpPr>
          <p:cNvPr id="3" name="TextBox 2">
            <a:extLst>
              <a:ext uri="{FF2B5EF4-FFF2-40B4-BE49-F238E27FC236}">
                <a16:creationId xmlns:a16="http://schemas.microsoft.com/office/drawing/2014/main" id="{FAE779A4-2864-86A8-CF44-A98B43800FBA}"/>
              </a:ext>
            </a:extLst>
          </p:cNvPr>
          <p:cNvSpPr txBox="1"/>
          <p:nvPr/>
        </p:nvSpPr>
        <p:spPr>
          <a:xfrm>
            <a:off x="2634343" y="653152"/>
            <a:ext cx="6008914" cy="584775"/>
          </a:xfrm>
          <a:prstGeom prst="rect">
            <a:avLst/>
          </a:prstGeom>
          <a:noFill/>
        </p:spPr>
        <p:txBody>
          <a:bodyPr wrap="square" rtlCol="0">
            <a:spAutoFit/>
          </a:bodyPr>
          <a:lstStyle/>
          <a:p>
            <a:r>
              <a:rPr lang="en-US" sz="3200" b="1" dirty="0">
                <a:solidFill>
                  <a:schemeClr val="bg1"/>
                </a:solidFill>
              </a:rPr>
              <a:t>Screenshot of Database</a:t>
            </a:r>
          </a:p>
        </p:txBody>
      </p:sp>
    </p:spTree>
    <p:extLst>
      <p:ext uri="{BB962C8B-B14F-4D97-AF65-F5344CB8AC3E}">
        <p14:creationId xmlns:p14="http://schemas.microsoft.com/office/powerpoint/2010/main" val="379033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6" descr="A low angle view of a building&#10;&#10;Description automatically generated with medium confidence">
            <a:extLst>
              <a:ext uri="{FF2B5EF4-FFF2-40B4-BE49-F238E27FC236}">
                <a16:creationId xmlns:a16="http://schemas.microsoft.com/office/drawing/2014/main" id="{1E6411A6-5A65-B82C-39BB-E725D4DB95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445" r="11960"/>
          <a:stretch/>
        </p:blipFill>
        <p:spPr>
          <a:xfrm>
            <a:off x="7705638" y="0"/>
            <a:ext cx="4486361" cy="6858000"/>
          </a:xfrm>
          <a:prstGeom prst="rect">
            <a:avLst/>
          </a:prstGeom>
        </p:spPr>
      </p:pic>
      <p:pic>
        <p:nvPicPr>
          <p:cNvPr id="12" name="Graphic 11">
            <a:extLst>
              <a:ext uri="{FF2B5EF4-FFF2-40B4-BE49-F238E27FC236}">
                <a16:creationId xmlns:a16="http://schemas.microsoft.com/office/drawing/2014/main" id="{11DE55D0-5426-03C8-6785-3FDD8DF702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47" y="0"/>
            <a:ext cx="2401377" cy="902226"/>
          </a:xfrm>
          <a:prstGeom prst="rect">
            <a:avLst/>
          </a:prstGeom>
        </p:spPr>
      </p:pic>
      <p:cxnSp>
        <p:nvCxnSpPr>
          <p:cNvPr id="14" name="Straight Connector 13">
            <a:extLst>
              <a:ext uri="{FF2B5EF4-FFF2-40B4-BE49-F238E27FC236}">
                <a16:creationId xmlns:a16="http://schemas.microsoft.com/office/drawing/2014/main" id="{D3ADE854-0644-F543-CEE1-77FCBDE8E201}"/>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9BCB43B8-1452-F475-2385-DF2C3168C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82" y="1518193"/>
            <a:ext cx="7340590" cy="5235695"/>
          </a:xfrm>
          <a:prstGeom prst="rect">
            <a:avLst/>
          </a:prstGeom>
        </p:spPr>
      </p:pic>
      <p:sp>
        <p:nvSpPr>
          <p:cNvPr id="3" name="TextBox 2">
            <a:extLst>
              <a:ext uri="{FF2B5EF4-FFF2-40B4-BE49-F238E27FC236}">
                <a16:creationId xmlns:a16="http://schemas.microsoft.com/office/drawing/2014/main" id="{25B445FF-4027-EF90-F7DD-1DE826F00938}"/>
              </a:ext>
            </a:extLst>
          </p:cNvPr>
          <p:cNvSpPr txBox="1"/>
          <p:nvPr/>
        </p:nvSpPr>
        <p:spPr>
          <a:xfrm>
            <a:off x="2681158" y="830749"/>
            <a:ext cx="4486361" cy="584775"/>
          </a:xfrm>
          <a:prstGeom prst="rect">
            <a:avLst/>
          </a:prstGeom>
          <a:noFill/>
        </p:spPr>
        <p:txBody>
          <a:bodyPr wrap="square" rtlCol="0">
            <a:spAutoFit/>
          </a:bodyPr>
          <a:lstStyle/>
          <a:p>
            <a:r>
              <a:rPr lang="en-US" sz="3200" b="1" dirty="0"/>
              <a:t>Screenshot of Postman</a:t>
            </a:r>
          </a:p>
        </p:txBody>
      </p:sp>
    </p:spTree>
    <p:extLst>
      <p:ext uri="{BB962C8B-B14F-4D97-AF65-F5344CB8AC3E}">
        <p14:creationId xmlns:p14="http://schemas.microsoft.com/office/powerpoint/2010/main" val="35337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F95691A-9669-792A-06C4-2005F2028AB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47" y="0"/>
            <a:ext cx="2401377" cy="902226"/>
          </a:xfrm>
          <a:prstGeom prst="rect">
            <a:avLst/>
          </a:prstGeom>
        </p:spPr>
      </p:pic>
      <p:cxnSp>
        <p:nvCxnSpPr>
          <p:cNvPr id="6" name="Straight Connector 5">
            <a:extLst>
              <a:ext uri="{FF2B5EF4-FFF2-40B4-BE49-F238E27FC236}">
                <a16:creationId xmlns:a16="http://schemas.microsoft.com/office/drawing/2014/main" id="{E43100FC-054E-A053-A08F-35CDEFAC2A08}"/>
              </a:ext>
            </a:extLst>
          </p:cNvPr>
          <p:cNvCxnSpPr/>
          <p:nvPr/>
        </p:nvCxnSpPr>
        <p:spPr>
          <a:xfrm>
            <a:off x="323850" y="1352550"/>
            <a:ext cx="6305550"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Placeholder 6" descr="A person standing on a roof&#10;&#10;Description automatically generated with low confidence">
            <a:extLst>
              <a:ext uri="{FF2B5EF4-FFF2-40B4-BE49-F238E27FC236}">
                <a16:creationId xmlns:a16="http://schemas.microsoft.com/office/drawing/2014/main" id="{EDD7E996-EBDA-600B-6F4E-E7CCCABF86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3202" r="13372"/>
          <a:stretch/>
        </p:blipFill>
        <p:spPr>
          <a:xfrm>
            <a:off x="7715985" y="0"/>
            <a:ext cx="4476015" cy="6858000"/>
          </a:xfrm>
          <a:prstGeom prst="rect">
            <a:avLst/>
          </a:prstGeom>
          <a:ln>
            <a:noFill/>
          </a:ln>
        </p:spPr>
      </p:pic>
      <p:pic>
        <p:nvPicPr>
          <p:cNvPr id="7" name="Picture 6" descr="A screenshot of a computer&#10;&#10;Description automatically generated">
            <a:extLst>
              <a:ext uri="{FF2B5EF4-FFF2-40B4-BE49-F238E27FC236}">
                <a16:creationId xmlns:a16="http://schemas.microsoft.com/office/drawing/2014/main" id="{61FCF4C9-AF9A-0C34-2588-BD4E5C3C5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650" y="1592036"/>
            <a:ext cx="7121979" cy="5157107"/>
          </a:xfrm>
          <a:prstGeom prst="rect">
            <a:avLst/>
          </a:prstGeom>
        </p:spPr>
      </p:pic>
      <p:sp>
        <p:nvSpPr>
          <p:cNvPr id="2" name="TextBox 1">
            <a:extLst>
              <a:ext uri="{FF2B5EF4-FFF2-40B4-BE49-F238E27FC236}">
                <a16:creationId xmlns:a16="http://schemas.microsoft.com/office/drawing/2014/main" id="{0D91C25B-9C77-4570-FA77-5351B6175A82}"/>
              </a:ext>
            </a:extLst>
          </p:cNvPr>
          <p:cNvSpPr txBox="1"/>
          <p:nvPr/>
        </p:nvSpPr>
        <p:spPr>
          <a:xfrm>
            <a:off x="2754085" y="890885"/>
            <a:ext cx="3875315" cy="461665"/>
          </a:xfrm>
          <a:prstGeom prst="rect">
            <a:avLst/>
          </a:prstGeom>
          <a:noFill/>
        </p:spPr>
        <p:txBody>
          <a:bodyPr wrap="square" rtlCol="0">
            <a:spAutoFit/>
          </a:bodyPr>
          <a:lstStyle/>
          <a:p>
            <a:r>
              <a:rPr lang="en-US" sz="2400" b="1" dirty="0"/>
              <a:t>Screenshot of spring Eureka</a:t>
            </a:r>
          </a:p>
        </p:txBody>
      </p:sp>
    </p:spTree>
    <p:extLst>
      <p:ext uri="{BB962C8B-B14F-4D97-AF65-F5344CB8AC3E}">
        <p14:creationId xmlns:p14="http://schemas.microsoft.com/office/powerpoint/2010/main" val="2529310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TotalTime>
  <Words>533</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Helvetica</vt:lpstr>
      <vt:lpstr>Neue Machina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Swetha Krishnasamy</cp:lastModifiedBy>
  <cp:revision>41</cp:revision>
  <dcterms:created xsi:type="dcterms:W3CDTF">2023-02-09T10:19:33Z</dcterms:created>
  <dcterms:modified xsi:type="dcterms:W3CDTF">2024-08-26T11:58:16Z</dcterms:modified>
</cp:coreProperties>
</file>